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DF0B8-A7E1-494D-A105-25D7C60BB90D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CC5E6-055C-4DAF-9EE1-16A63BF6D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820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7675" y="714375"/>
            <a:ext cx="6359525" cy="35782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929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2B0772-10B0-46C1-BC75-0169303D86C2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9298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7033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3886200"/>
            <a:ext cx="12192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3887117"/>
            <a:ext cx="103632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99020"/>
            <a:ext cx="8534401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6DB-6798-42D2-B9AD-FC6F1C72FC30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/>
          <a:lstStyle/>
          <a:p>
            <a:fld id="{E5EDE275-BE14-4364-AEA2-5F5667C0FD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007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16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0245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0773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067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g Background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1" y="0"/>
            <a:ext cx="12192000" cy="685800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14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605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1" y="1984917"/>
            <a:ext cx="12192000" cy="346803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14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080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9715455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35638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du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5361272"/>
          </a:xfrm>
          <a:solidFill>
            <a:schemeClr val="accent2"/>
          </a:solidFill>
        </p:spPr>
        <p:txBody>
          <a:bodyPr/>
          <a:lstStyle/>
          <a:p>
            <a:r>
              <a:rPr lang="en-US" dirty="0"/>
              <a:t>Insert Header Photo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1" hasCustomPrompt="1"/>
          </p:nvPr>
        </p:nvSpPr>
        <p:spPr>
          <a:xfrm>
            <a:off x="587141" y="4374684"/>
            <a:ext cx="1973180" cy="1973179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module circle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2" hasCustomPrompt="1"/>
          </p:nvPr>
        </p:nvSpPr>
        <p:spPr>
          <a:xfrm>
            <a:off x="2743384" y="5657252"/>
            <a:ext cx="7327208" cy="981292"/>
          </a:xfrm>
        </p:spPr>
        <p:txBody>
          <a:bodyPr anchor="t">
            <a:noAutofit/>
          </a:bodyPr>
          <a:lstStyle>
            <a:lvl1pPr marL="0" indent="0">
              <a:buNone/>
              <a:defRPr sz="5398" b="1" baseline="0">
                <a:latin typeface="+mn-lt"/>
              </a:defRPr>
            </a:lvl1pPr>
          </a:lstStyle>
          <a:p>
            <a:pPr lvl="0"/>
            <a:r>
              <a:rPr lang="en-US" dirty="0"/>
              <a:t>Title of Module</a:t>
            </a:r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3" hasCustomPrompt="1"/>
          </p:nvPr>
        </p:nvSpPr>
        <p:spPr>
          <a:xfrm>
            <a:off x="8044148" y="-299968"/>
            <a:ext cx="5016764" cy="425607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Lead 4 Success Badge and</a:t>
            </a:r>
            <a:br>
              <a:rPr lang="en-US" dirty="0"/>
            </a:br>
            <a:r>
              <a:rPr lang="en-US" dirty="0"/>
              <a:t>Set </a:t>
            </a:r>
            <a:r>
              <a:rPr lang="en-US" dirty="0" err="1"/>
              <a:t>trasnsparency</a:t>
            </a:r>
            <a:r>
              <a:rPr lang="en-US" dirty="0"/>
              <a:t> to 70%</a:t>
            </a:r>
          </a:p>
        </p:txBody>
      </p:sp>
    </p:spTree>
    <p:extLst>
      <p:ext uri="{BB962C8B-B14F-4D97-AF65-F5344CB8AC3E}">
        <p14:creationId xmlns:p14="http://schemas.microsoft.com/office/powerpoint/2010/main" val="30726527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characteristic break dow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6032286" y="670561"/>
            <a:ext cx="4511168" cy="451116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wheel of 4 characteristics for corresponding module</a:t>
            </a:r>
          </a:p>
        </p:txBody>
      </p:sp>
      <p:sp>
        <p:nvSpPr>
          <p:cNvPr id="10" name="Text Placeholder 20"/>
          <p:cNvSpPr>
            <a:spLocks noGrp="1"/>
          </p:cNvSpPr>
          <p:nvPr>
            <p:ph type="body" sz="quarter" idx="12" hasCustomPrompt="1"/>
          </p:nvPr>
        </p:nvSpPr>
        <p:spPr>
          <a:xfrm>
            <a:off x="4383740" y="5657252"/>
            <a:ext cx="7808260" cy="981292"/>
          </a:xfrm>
        </p:spPr>
        <p:txBody>
          <a:bodyPr anchor="t">
            <a:noAutofit/>
          </a:bodyPr>
          <a:lstStyle>
            <a:lvl1pPr marL="0" indent="0" algn="ctr">
              <a:buNone/>
              <a:defRPr sz="5398" b="1" baseline="0">
                <a:latin typeface="+mn-lt"/>
              </a:defRPr>
            </a:lvl1pPr>
          </a:lstStyle>
          <a:p>
            <a:pPr lvl="0"/>
            <a:r>
              <a:rPr lang="en-US" dirty="0"/>
              <a:t>Title of Module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4383741" cy="6858000"/>
          </a:xfrm>
          <a:solidFill>
            <a:schemeClr val="accent2"/>
          </a:solidFill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corresponding photo from program guide</a:t>
            </a:r>
          </a:p>
        </p:txBody>
      </p:sp>
    </p:spTree>
    <p:extLst>
      <p:ext uri="{BB962C8B-B14F-4D97-AF65-F5344CB8AC3E}">
        <p14:creationId xmlns:p14="http://schemas.microsoft.com/office/powerpoint/2010/main" val="2586011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73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initions of characteriest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5535612" y="2558006"/>
            <a:ext cx="6656388" cy="290345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99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1097980" y="1484315"/>
            <a:ext cx="3887787" cy="388937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call out of one characteristic</a:t>
            </a:r>
            <a:br>
              <a:rPr lang="en-US" dirty="0"/>
            </a:br>
            <a:r>
              <a:rPr lang="en-US" dirty="0"/>
              <a:t>within module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5670650" y="2857100"/>
            <a:ext cx="6386312" cy="571900"/>
          </a:xfrm>
        </p:spPr>
        <p:txBody>
          <a:bodyPr anchor="t" anchorCtr="0">
            <a:normAutofit/>
          </a:bodyPr>
          <a:lstStyle>
            <a:lvl1pPr marL="0" marR="0" indent="0" algn="l" defTabSz="4570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tabLst/>
              <a:defRPr lang="en-US" sz="3199" b="1" i="0" baseline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Name </a:t>
            </a:r>
            <a:r>
              <a:rPr lang="en-US"/>
              <a:t>of Characteristic</a:t>
            </a:r>
            <a:endParaRPr lang="en-US" sz="2199" i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2" hasCustomPrompt="1"/>
          </p:nvPr>
        </p:nvSpPr>
        <p:spPr>
          <a:xfrm>
            <a:off x="5670551" y="3429000"/>
            <a:ext cx="6386513" cy="1016000"/>
          </a:xfrm>
        </p:spPr>
        <p:txBody>
          <a:bodyPr anchor="t" anchorCtr="0"/>
          <a:lstStyle>
            <a:lvl1pPr marL="0" indent="0">
              <a:buNone/>
              <a:defRPr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definition here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9698180" y="6234547"/>
            <a:ext cx="2493820" cy="623455"/>
          </a:xfrm>
        </p:spPr>
        <p:txBody>
          <a:bodyPr/>
          <a:lstStyle/>
          <a:p>
            <a:r>
              <a:rPr lang="en-US"/>
              <a:t>Section Tab</a:t>
            </a:r>
          </a:p>
        </p:txBody>
      </p:sp>
    </p:spTree>
    <p:extLst>
      <p:ext uri="{BB962C8B-B14F-4D97-AF65-F5344CB8AC3E}">
        <p14:creationId xmlns:p14="http://schemas.microsoft.com/office/powerpoint/2010/main" val="7740855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1F75EB4-8D9F-1241-AF11-9173D4262F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6149"/>
          <a:stretch/>
        </p:blipFill>
        <p:spPr>
          <a:xfrm>
            <a:off x="0" y="1"/>
            <a:ext cx="12264398" cy="6858000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A0000DF-08DA-4647-BA70-C79B678823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76064" y="6086654"/>
            <a:ext cx="5039877" cy="595313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anchor="ctr">
            <a:noAutofit/>
          </a:bodyPr>
          <a:lstStyle>
            <a:lvl1pPr marL="0" indent="0" algn="ctr">
              <a:buNone/>
              <a:defRPr sz="3598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ebas Neue" panose="020B0606020202050201" pitchFamily="34" charset="77"/>
              </a:defRPr>
            </a:lvl1pPr>
          </a:lstStyle>
          <a:p>
            <a:pPr lvl="0"/>
            <a:r>
              <a:rPr lang="en-US" dirty="0"/>
              <a:t>Business Meeting | 1.12.2020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3B997CB-90CE-F943-A292-8A864F1904C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54526" y="943341"/>
            <a:ext cx="4155346" cy="1601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762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240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26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268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4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03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34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540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032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40"/>
            <a:ext cx="10972801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38426"/>
            <a:ext cx="10972801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404F2-BE9A-4460-8815-8F645183555F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7" name="Picture 6" descr="A close-up of a logo&#10;&#10;Description automatically generated">
            <a:extLst>
              <a:ext uri="{FF2B5EF4-FFF2-40B4-BE49-F238E27FC236}">
                <a16:creationId xmlns:a16="http://schemas.microsoft.com/office/drawing/2014/main" id="{0BDEB3BA-EBBA-8689-2EE5-0A47D6C18917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0006" y="6202018"/>
            <a:ext cx="949358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23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</p:sldLayoutIdLst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7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1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lock Arc 6">
            <a:extLst>
              <a:ext uri="{FF2B5EF4-FFF2-40B4-BE49-F238E27FC236}">
                <a16:creationId xmlns:a16="http://schemas.microsoft.com/office/drawing/2014/main" id="{BD4B00E9-B6E5-BE4E-9490-C6DFF4F31C40}"/>
              </a:ext>
            </a:extLst>
          </p:cNvPr>
          <p:cNvSpPr/>
          <p:nvPr/>
        </p:nvSpPr>
        <p:spPr>
          <a:xfrm>
            <a:off x="4270717" y="1836142"/>
            <a:ext cx="3185716" cy="3185716"/>
          </a:xfrm>
          <a:prstGeom prst="blockArc">
            <a:avLst>
              <a:gd name="adj1" fmla="val 20076623"/>
              <a:gd name="adj2" fmla="val 1492083"/>
              <a:gd name="adj3" fmla="val 1702"/>
            </a:avLst>
          </a:prstGeom>
          <a:solidFill>
            <a:srgbClr val="219D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2490"/>
            <a:endParaRPr lang="en-US" sz="211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Block Arc 7">
            <a:extLst>
              <a:ext uri="{FF2B5EF4-FFF2-40B4-BE49-F238E27FC236}">
                <a16:creationId xmlns:a16="http://schemas.microsoft.com/office/drawing/2014/main" id="{7CC498C5-BC96-E84C-B457-E6C9C19F27F3}"/>
              </a:ext>
            </a:extLst>
          </p:cNvPr>
          <p:cNvSpPr/>
          <p:nvPr/>
        </p:nvSpPr>
        <p:spPr>
          <a:xfrm>
            <a:off x="4275271" y="1836142"/>
            <a:ext cx="3185716" cy="3185716"/>
          </a:xfrm>
          <a:prstGeom prst="blockArc">
            <a:avLst>
              <a:gd name="adj1" fmla="val 16648853"/>
              <a:gd name="adj2" fmla="val 19221672"/>
              <a:gd name="adj3" fmla="val 2293"/>
            </a:avLst>
          </a:prstGeom>
          <a:solidFill>
            <a:srgbClr val="DF46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2490"/>
            <a:endParaRPr lang="en-US" sz="211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Block Arc 8">
            <a:extLst>
              <a:ext uri="{FF2B5EF4-FFF2-40B4-BE49-F238E27FC236}">
                <a16:creationId xmlns:a16="http://schemas.microsoft.com/office/drawing/2014/main" id="{F0CC487A-8A40-DA4B-B71D-9E9608961820}"/>
              </a:ext>
            </a:extLst>
          </p:cNvPr>
          <p:cNvSpPr/>
          <p:nvPr/>
        </p:nvSpPr>
        <p:spPr>
          <a:xfrm>
            <a:off x="4293677" y="1836142"/>
            <a:ext cx="3185716" cy="3185716"/>
          </a:xfrm>
          <a:prstGeom prst="blockArc">
            <a:avLst>
              <a:gd name="adj1" fmla="val 9342962"/>
              <a:gd name="adj2" fmla="val 12079064"/>
              <a:gd name="adj3" fmla="val 2161"/>
            </a:avLst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2490"/>
            <a:endParaRPr lang="en-US" sz="211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Block Arc 9">
            <a:extLst>
              <a:ext uri="{FF2B5EF4-FFF2-40B4-BE49-F238E27FC236}">
                <a16:creationId xmlns:a16="http://schemas.microsoft.com/office/drawing/2014/main" id="{03C2A022-F270-C04E-B9D4-BDFC6FBB81B8}"/>
              </a:ext>
            </a:extLst>
          </p:cNvPr>
          <p:cNvSpPr/>
          <p:nvPr/>
        </p:nvSpPr>
        <p:spPr>
          <a:xfrm>
            <a:off x="4293677" y="1836142"/>
            <a:ext cx="3185716" cy="3185716"/>
          </a:xfrm>
          <a:prstGeom prst="blockArc">
            <a:avLst>
              <a:gd name="adj1" fmla="val 12729865"/>
              <a:gd name="adj2" fmla="val 15776351"/>
              <a:gd name="adj3" fmla="val 2247"/>
            </a:avLst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2490"/>
            <a:endParaRPr lang="en-US" sz="211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Block Arc 10">
            <a:extLst>
              <a:ext uri="{FF2B5EF4-FFF2-40B4-BE49-F238E27FC236}">
                <a16:creationId xmlns:a16="http://schemas.microsoft.com/office/drawing/2014/main" id="{A35EDE6B-F789-5A43-87A4-23C8C0B8E958}"/>
              </a:ext>
            </a:extLst>
          </p:cNvPr>
          <p:cNvSpPr/>
          <p:nvPr/>
        </p:nvSpPr>
        <p:spPr>
          <a:xfrm>
            <a:off x="4293677" y="1836142"/>
            <a:ext cx="3185716" cy="3185716"/>
          </a:xfrm>
          <a:prstGeom prst="blockArc">
            <a:avLst>
              <a:gd name="adj1" fmla="val 6032488"/>
              <a:gd name="adj2" fmla="val 8752730"/>
              <a:gd name="adj3" fmla="val 1945"/>
            </a:avLst>
          </a:prstGeom>
          <a:solidFill>
            <a:srgbClr val="07A9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2490"/>
            <a:endParaRPr lang="en-US" sz="211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Block Arc 11">
            <a:extLst>
              <a:ext uri="{FF2B5EF4-FFF2-40B4-BE49-F238E27FC236}">
                <a16:creationId xmlns:a16="http://schemas.microsoft.com/office/drawing/2014/main" id="{7733076E-7E27-2C45-8F27-6CE19CDB3BFB}"/>
              </a:ext>
            </a:extLst>
          </p:cNvPr>
          <p:cNvSpPr/>
          <p:nvPr/>
        </p:nvSpPr>
        <p:spPr>
          <a:xfrm>
            <a:off x="4305252" y="1836142"/>
            <a:ext cx="3185716" cy="3185716"/>
          </a:xfrm>
          <a:prstGeom prst="blockArc">
            <a:avLst>
              <a:gd name="adj1" fmla="val 2249867"/>
              <a:gd name="adj2" fmla="val 4878815"/>
              <a:gd name="adj3" fmla="val 2499"/>
            </a:avLst>
          </a:prstGeom>
          <a:solidFill>
            <a:srgbClr val="0963A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2490"/>
            <a:endParaRPr lang="en-US" sz="2111">
              <a:solidFill>
                <a:srgbClr val="000000"/>
              </a:solidFill>
              <a:latin typeface="Calibri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E93630E-9048-8641-9DE1-540AEDE681C0}"/>
              </a:ext>
            </a:extLst>
          </p:cNvPr>
          <p:cNvCxnSpPr>
            <a:cxnSpLocks/>
            <a:stCxn id="9" idx="1"/>
          </p:cNvCxnSpPr>
          <p:nvPr/>
        </p:nvCxnSpPr>
        <p:spPr>
          <a:xfrm flipH="1">
            <a:off x="1851362" y="2862448"/>
            <a:ext cx="2583369" cy="0"/>
          </a:xfrm>
          <a:prstGeom prst="line">
            <a:avLst/>
          </a:prstGeom>
          <a:ln>
            <a:solidFill>
              <a:srgbClr val="FFC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538B250-D8E8-C14A-82EF-B11E711EE90A}"/>
              </a:ext>
            </a:extLst>
          </p:cNvPr>
          <p:cNvCxnSpPr>
            <a:cxnSpLocks/>
            <a:stCxn id="10" idx="0"/>
          </p:cNvCxnSpPr>
          <p:nvPr/>
        </p:nvCxnSpPr>
        <p:spPr>
          <a:xfrm flipH="1">
            <a:off x="2599315" y="2600095"/>
            <a:ext cx="196913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F52BB5-CF6A-1244-92A8-2ECA24BA7BE7}"/>
              </a:ext>
            </a:extLst>
          </p:cNvPr>
          <p:cNvCxnSpPr>
            <a:cxnSpLocks/>
            <a:stCxn id="12" idx="1"/>
          </p:cNvCxnSpPr>
          <p:nvPr/>
        </p:nvCxnSpPr>
        <p:spPr>
          <a:xfrm>
            <a:off x="6132662" y="4964241"/>
            <a:ext cx="9120" cy="582439"/>
          </a:xfrm>
          <a:prstGeom prst="line">
            <a:avLst/>
          </a:prstGeom>
          <a:ln>
            <a:solidFill>
              <a:srgbClr val="0963A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9A6527C-9F7E-A243-8197-3DFABA30B3FA}"/>
              </a:ext>
            </a:extLst>
          </p:cNvPr>
          <p:cNvCxnSpPr>
            <a:cxnSpLocks/>
          </p:cNvCxnSpPr>
          <p:nvPr/>
        </p:nvCxnSpPr>
        <p:spPr>
          <a:xfrm flipH="1">
            <a:off x="1851362" y="4053630"/>
            <a:ext cx="2583369" cy="1446088"/>
          </a:xfrm>
          <a:prstGeom prst="line">
            <a:avLst/>
          </a:prstGeom>
          <a:ln>
            <a:solidFill>
              <a:srgbClr val="FFC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571C52-F848-D74E-908F-856711D3CCF9}"/>
              </a:ext>
            </a:extLst>
          </p:cNvPr>
          <p:cNvCxnSpPr>
            <a:cxnSpLocks/>
          </p:cNvCxnSpPr>
          <p:nvPr/>
        </p:nvCxnSpPr>
        <p:spPr>
          <a:xfrm flipH="1">
            <a:off x="2009210" y="4306907"/>
            <a:ext cx="2583369" cy="1446088"/>
          </a:xfrm>
          <a:prstGeom prst="line">
            <a:avLst/>
          </a:prstGeom>
          <a:ln>
            <a:solidFill>
              <a:srgbClr val="07A9C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3D00611-A43E-594F-AC65-A083F8E2D598}"/>
              </a:ext>
            </a:extLst>
          </p:cNvPr>
          <p:cNvCxnSpPr>
            <a:cxnSpLocks/>
            <a:stCxn id="11" idx="0"/>
          </p:cNvCxnSpPr>
          <p:nvPr/>
        </p:nvCxnSpPr>
        <p:spPr>
          <a:xfrm>
            <a:off x="5600797" y="4964520"/>
            <a:ext cx="11774" cy="591925"/>
          </a:xfrm>
          <a:prstGeom prst="line">
            <a:avLst/>
          </a:prstGeom>
          <a:ln>
            <a:solidFill>
              <a:srgbClr val="07A9C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D7AD6B1-3C17-CB4A-B206-C5E4866D5A62}"/>
              </a:ext>
            </a:extLst>
          </p:cNvPr>
          <p:cNvGrpSpPr/>
          <p:nvPr/>
        </p:nvGrpSpPr>
        <p:grpSpPr>
          <a:xfrm>
            <a:off x="1583732" y="2525562"/>
            <a:ext cx="621653" cy="621653"/>
            <a:chOff x="6123533" y="4994412"/>
            <a:chExt cx="621815" cy="621815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2948940A-2966-CA43-8A59-950325DE74F4}"/>
                </a:ext>
              </a:extLst>
            </p:cNvPr>
            <p:cNvSpPr/>
            <p:nvPr/>
          </p:nvSpPr>
          <p:spPr>
            <a:xfrm>
              <a:off x="6123533" y="4994412"/>
              <a:ext cx="621815" cy="6218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FFC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72490"/>
              <a:endParaRPr lang="en-US" sz="211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27" name="Graphic 26" descr="Cheers">
              <a:extLst>
                <a:ext uri="{FF2B5EF4-FFF2-40B4-BE49-F238E27FC236}">
                  <a16:creationId xmlns:a16="http://schemas.microsoft.com/office/drawing/2014/main" id="{BFB407A9-69F1-9146-B28D-5BBFE7FAF95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6225102" y="5091183"/>
              <a:ext cx="428271" cy="428271"/>
            </a:xfrm>
            <a:prstGeom prst="rect">
              <a:avLst/>
            </a:prstGeom>
          </p:spPr>
        </p:pic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2B0B7229-62E7-B048-AE35-793D807DE453}"/>
              </a:ext>
            </a:extLst>
          </p:cNvPr>
          <p:cNvSpPr txBox="1"/>
          <p:nvPr/>
        </p:nvSpPr>
        <p:spPr>
          <a:xfrm>
            <a:off x="2131841" y="2958673"/>
            <a:ext cx="2080655" cy="586003"/>
          </a:xfrm>
          <a:prstGeom prst="rect">
            <a:avLst/>
          </a:prstGeom>
          <a:ln>
            <a:noFill/>
          </a:ln>
        </p:spPr>
        <p:txBody>
          <a:bodyPr vert="horz" wrap="none" lIns="91417" tIns="45708" rIns="91417" bIns="45708" rtlCol="0" anchor="t">
            <a:normAutofit/>
          </a:bodyPr>
          <a:lstStyle/>
          <a:p>
            <a:pPr defTabSz="1072490"/>
            <a:r>
              <a:rPr lang="en-US" sz="1200" b="1" dirty="0">
                <a:solidFill>
                  <a:srgbClr val="7030A0"/>
                </a:solidFill>
                <a:latin typeface="Helvetica" pitchFamily="2" charset="0"/>
                <a:cs typeface="Arial Narrow" panose="020B0604020202020204" pitchFamily="34" charset="0"/>
              </a:rPr>
              <a:t>My “Leadership In 6 Words”</a:t>
            </a:r>
          </a:p>
          <a:p>
            <a:pPr defTabSz="1072490"/>
            <a:endParaRPr lang="en-US" sz="1200" b="1" i="1" dirty="0">
              <a:solidFill>
                <a:srgbClr val="FFC000"/>
              </a:solidFill>
              <a:latin typeface="Helvetica Light Oblique" panose="020B0403020202020204" pitchFamily="34" charset="0"/>
              <a:cs typeface="Arial Narrow" panose="020B0604020202020204" pitchFamily="34" charset="0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9C8925D-2098-CE46-B5C4-21EC54B1305D}"/>
              </a:ext>
            </a:extLst>
          </p:cNvPr>
          <p:cNvGrpSpPr/>
          <p:nvPr/>
        </p:nvGrpSpPr>
        <p:grpSpPr>
          <a:xfrm>
            <a:off x="4783960" y="5241339"/>
            <a:ext cx="621653" cy="621653"/>
            <a:chOff x="5566193" y="4149784"/>
            <a:chExt cx="621815" cy="621815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37C8A0EF-9CE8-BB49-88B0-7FC731B1A188}"/>
                </a:ext>
              </a:extLst>
            </p:cNvPr>
            <p:cNvSpPr/>
            <p:nvPr/>
          </p:nvSpPr>
          <p:spPr>
            <a:xfrm>
              <a:off x="5566193" y="4149784"/>
              <a:ext cx="621815" cy="6218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7A9C7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72490"/>
              <a:endParaRPr lang="en-US" sz="211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31" name="Graphic 30" descr="Lightbulb and gear">
              <a:extLst>
                <a:ext uri="{FF2B5EF4-FFF2-40B4-BE49-F238E27FC236}">
                  <a16:creationId xmlns:a16="http://schemas.microsoft.com/office/drawing/2014/main" id="{60A66F82-3A49-BC49-B550-EF71741279B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5633491" y="4203748"/>
              <a:ext cx="502915" cy="502915"/>
            </a:xfrm>
            <a:prstGeom prst="rect">
              <a:avLst/>
            </a:prstGeom>
          </p:spPr>
        </p:pic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15CDC4A5-8839-E944-8527-6FA62C0318C2}"/>
              </a:ext>
            </a:extLst>
          </p:cNvPr>
          <p:cNvSpPr txBox="1"/>
          <p:nvPr/>
        </p:nvSpPr>
        <p:spPr>
          <a:xfrm>
            <a:off x="2620925" y="5275135"/>
            <a:ext cx="2097338" cy="586003"/>
          </a:xfrm>
          <a:prstGeom prst="rect">
            <a:avLst/>
          </a:prstGeom>
          <a:ln>
            <a:noFill/>
          </a:ln>
        </p:spPr>
        <p:txBody>
          <a:bodyPr vert="horz" wrap="none" lIns="91417" tIns="45708" rIns="91417" bIns="45708" rtlCol="0" anchor="t">
            <a:normAutofit/>
          </a:bodyPr>
          <a:lstStyle/>
          <a:p>
            <a:pPr algn="r" defTabSz="1072490"/>
            <a:r>
              <a:rPr lang="en-US" sz="1200" b="1" dirty="0">
                <a:solidFill>
                  <a:srgbClr val="07A9C7"/>
                </a:solidFill>
                <a:latin typeface="Helvetica" pitchFamily="2" charset="0"/>
                <a:cs typeface="Arial Narrow" panose="020B0604020202020204" pitchFamily="34" charset="0"/>
              </a:rPr>
              <a:t>How I like to work</a:t>
            </a:r>
          </a:p>
          <a:p>
            <a:pPr algn="r" defTabSz="1072490"/>
            <a:r>
              <a:rPr lang="en-US" sz="1200" i="1" dirty="0">
                <a:solidFill>
                  <a:srgbClr val="07A9C7"/>
                </a:solidFill>
                <a:latin typeface="Helvetica Light Oblique" panose="020B0403020202020204" pitchFamily="34" charset="0"/>
                <a:cs typeface="Arial Narrow" panose="020B0604020202020204" pitchFamily="34" charset="0"/>
              </a:rPr>
              <a:t>When I work I….</a:t>
            </a:r>
          </a:p>
          <a:p>
            <a:pPr algn="r" defTabSz="1072490"/>
            <a:endParaRPr lang="en-US" sz="1200" b="1" i="1" dirty="0">
              <a:solidFill>
                <a:srgbClr val="07A9C7"/>
              </a:solidFill>
              <a:latin typeface="Helvetica Light Oblique" panose="020B0403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BD2BCEBF-3DA9-A942-B60E-AAFD89F355DF}"/>
              </a:ext>
            </a:extLst>
          </p:cNvPr>
          <p:cNvSpPr>
            <a:spLocks noChangeAspect="1"/>
          </p:cNvSpPr>
          <p:nvPr/>
        </p:nvSpPr>
        <p:spPr>
          <a:xfrm>
            <a:off x="1576947" y="5412482"/>
            <a:ext cx="287926" cy="287926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2490"/>
            <a:endParaRPr lang="en-US" sz="2111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D9F67287-088C-C046-B382-08A01F2EA8BB}"/>
              </a:ext>
            </a:extLst>
          </p:cNvPr>
          <p:cNvSpPr>
            <a:spLocks noChangeAspect="1"/>
          </p:cNvSpPr>
          <p:nvPr/>
        </p:nvSpPr>
        <p:spPr>
          <a:xfrm>
            <a:off x="1940547" y="5559772"/>
            <a:ext cx="287926" cy="287926"/>
          </a:xfrm>
          <a:prstGeom prst="ellipse">
            <a:avLst/>
          </a:prstGeom>
          <a:solidFill>
            <a:schemeClr val="bg1"/>
          </a:solidFill>
          <a:ln w="28575">
            <a:solidFill>
              <a:srgbClr val="07A9C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2490"/>
            <a:endParaRPr lang="en-US" sz="2111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917F8D4-EDC1-5441-ACC7-FB0F48F5C7E2}"/>
              </a:ext>
            </a:extLst>
          </p:cNvPr>
          <p:cNvSpPr>
            <a:spLocks noChangeAspect="1"/>
          </p:cNvSpPr>
          <p:nvPr/>
        </p:nvSpPr>
        <p:spPr>
          <a:xfrm>
            <a:off x="9584562" y="5547033"/>
            <a:ext cx="287926" cy="287926"/>
          </a:xfrm>
          <a:prstGeom prst="ellipse">
            <a:avLst/>
          </a:prstGeom>
          <a:solidFill>
            <a:schemeClr val="bg1"/>
          </a:solidFill>
          <a:ln w="28575">
            <a:solidFill>
              <a:srgbClr val="0963A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2490"/>
            <a:endParaRPr lang="en-US" sz="2111">
              <a:solidFill>
                <a:srgbClr val="FFFFFF"/>
              </a:solidFill>
              <a:latin typeface="Calibri"/>
            </a:endParaRP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1F225A2-D88B-234B-82E9-D87A81C6322A}"/>
              </a:ext>
            </a:extLst>
          </p:cNvPr>
          <p:cNvCxnSpPr>
            <a:cxnSpLocks/>
            <a:endCxn id="30" idx="6"/>
          </p:cNvCxnSpPr>
          <p:nvPr/>
        </p:nvCxnSpPr>
        <p:spPr>
          <a:xfrm flipH="1">
            <a:off x="5405614" y="5546680"/>
            <a:ext cx="205685" cy="5486"/>
          </a:xfrm>
          <a:prstGeom prst="line">
            <a:avLst/>
          </a:prstGeom>
          <a:ln>
            <a:solidFill>
              <a:srgbClr val="07A9C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6F2AB1B-845B-E442-9DF3-FFF38C490E72}"/>
              </a:ext>
            </a:extLst>
          </p:cNvPr>
          <p:cNvCxnSpPr/>
          <p:nvPr/>
        </p:nvCxnSpPr>
        <p:spPr>
          <a:xfrm>
            <a:off x="5660886" y="571113"/>
            <a:ext cx="0" cy="1295062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ACCB680-B0BC-7C4F-89C3-23BCA05072A2}"/>
              </a:ext>
            </a:extLst>
          </p:cNvPr>
          <p:cNvCxnSpPr/>
          <p:nvPr/>
        </p:nvCxnSpPr>
        <p:spPr>
          <a:xfrm flipH="1">
            <a:off x="5463296" y="565627"/>
            <a:ext cx="205685" cy="5486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" name="Group 42">
            <a:extLst>
              <a:ext uri="{FF2B5EF4-FFF2-40B4-BE49-F238E27FC236}">
                <a16:creationId xmlns:a16="http://schemas.microsoft.com/office/drawing/2014/main" id="{91F16607-EC93-EC40-9A29-45E131E9B0D5}"/>
              </a:ext>
            </a:extLst>
          </p:cNvPr>
          <p:cNvGrpSpPr/>
          <p:nvPr/>
        </p:nvGrpSpPr>
        <p:grpSpPr>
          <a:xfrm>
            <a:off x="4878124" y="224257"/>
            <a:ext cx="621653" cy="621653"/>
            <a:chOff x="3136312" y="670792"/>
            <a:chExt cx="621815" cy="621815"/>
          </a:xfrm>
        </p:grpSpPr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352A3706-A190-DF44-8A2A-63E5A1D52086}"/>
                </a:ext>
              </a:extLst>
            </p:cNvPr>
            <p:cNvSpPr/>
            <p:nvPr/>
          </p:nvSpPr>
          <p:spPr>
            <a:xfrm>
              <a:off x="3136312" y="670792"/>
              <a:ext cx="621815" cy="6218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72490"/>
              <a:endParaRPr lang="en-US" sz="211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45" name="Graphic 44" descr="Star">
              <a:extLst>
                <a:ext uri="{FF2B5EF4-FFF2-40B4-BE49-F238E27FC236}">
                  <a16:creationId xmlns:a16="http://schemas.microsoft.com/office/drawing/2014/main" id="{741F6CD7-6F2F-8C40-B7D7-99FD858E285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/>
            <a:stretch/>
          </p:blipFill>
          <p:spPr>
            <a:xfrm>
              <a:off x="3235669" y="733347"/>
              <a:ext cx="428271" cy="428271"/>
            </a:xfrm>
            <a:prstGeom prst="rect">
              <a:avLst/>
            </a:prstGeom>
          </p:spPr>
        </p:pic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1BDF20B1-ADB1-9D4F-B1AC-34B2B73AFF06}"/>
              </a:ext>
            </a:extLst>
          </p:cNvPr>
          <p:cNvSpPr txBox="1"/>
          <p:nvPr/>
        </p:nvSpPr>
        <p:spPr>
          <a:xfrm>
            <a:off x="1583730" y="327388"/>
            <a:ext cx="3265127" cy="586003"/>
          </a:xfrm>
          <a:prstGeom prst="rect">
            <a:avLst/>
          </a:prstGeom>
          <a:ln>
            <a:noFill/>
          </a:ln>
        </p:spPr>
        <p:txBody>
          <a:bodyPr vert="horz" wrap="none" lIns="91417" tIns="45708" rIns="91417" bIns="45708" rtlCol="0" anchor="t">
            <a:normAutofit/>
          </a:bodyPr>
          <a:lstStyle/>
          <a:p>
            <a:pPr defTabSz="1072490"/>
            <a:r>
              <a:rPr lang="en-US" sz="1200" b="1" dirty="0">
                <a:solidFill>
                  <a:srgbClr val="00B050"/>
                </a:solidFill>
                <a:latin typeface="Helvetica" pitchFamily="2" charset="0"/>
                <a:cs typeface="Arial Narrow" panose="020B0604020202020204" pitchFamily="34" charset="0"/>
              </a:rPr>
              <a:t>My Leadership Legacy</a:t>
            </a:r>
          </a:p>
          <a:p>
            <a:pPr defTabSz="1072490"/>
            <a:r>
              <a:rPr lang="en-US" sz="1200" i="1" dirty="0">
                <a:solidFill>
                  <a:srgbClr val="00B050"/>
                </a:solidFill>
                <a:latin typeface="Helvetica Light Oblique" panose="020B0403020202020204" pitchFamily="34" charset="0"/>
                <a:cs typeface="Arial Narrow" panose="020B0604020202020204" pitchFamily="34" charset="0"/>
              </a:rPr>
              <a:t>I would like to be known as…..</a:t>
            </a:r>
          </a:p>
          <a:p>
            <a:pPr defTabSz="1072490"/>
            <a:endParaRPr lang="en-US" sz="1200" b="1" i="1" dirty="0">
              <a:solidFill>
                <a:srgbClr val="92D050"/>
              </a:solidFill>
              <a:latin typeface="Helvetica Light Oblique" panose="020B0403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B881E3E-511F-784F-BA60-4BE02B2E6F06}"/>
              </a:ext>
            </a:extLst>
          </p:cNvPr>
          <p:cNvSpPr>
            <a:spLocks noChangeAspect="1"/>
          </p:cNvSpPr>
          <p:nvPr/>
        </p:nvSpPr>
        <p:spPr>
          <a:xfrm>
            <a:off x="2400374" y="2449530"/>
            <a:ext cx="287926" cy="287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2490"/>
            <a:endParaRPr lang="en-US" sz="2111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9" name="Title 1">
            <a:extLst>
              <a:ext uri="{FF2B5EF4-FFF2-40B4-BE49-F238E27FC236}">
                <a16:creationId xmlns:a16="http://schemas.microsoft.com/office/drawing/2014/main" id="{07BE9976-B402-B44B-A7FC-7564366328E8}"/>
              </a:ext>
            </a:extLst>
          </p:cNvPr>
          <p:cNvSpPr txBox="1">
            <a:spLocks/>
          </p:cNvSpPr>
          <p:nvPr/>
        </p:nvSpPr>
        <p:spPr>
          <a:xfrm>
            <a:off x="5008417" y="2391552"/>
            <a:ext cx="2238099" cy="691811"/>
          </a:xfrm>
          <a:prstGeom prst="rect">
            <a:avLst/>
          </a:prstGeom>
          <a:noFill/>
        </p:spPr>
        <p:txBody>
          <a:bodyPr vert="horz" lIns="121879" tIns="60940" rIns="121879" bIns="60940" rtlCol="0" anchor="t">
            <a:noAutofit/>
          </a:bodyPr>
          <a:lstStyle>
            <a:lvl1pPr algn="l" defTabSz="609553" rtl="0" eaLnBrk="1" latinLnBrk="0" hangingPunct="1">
              <a:spcBef>
                <a:spcPct val="0"/>
              </a:spcBef>
              <a:buNone/>
              <a:defRPr sz="3800" kern="1600" spc="0">
                <a:solidFill>
                  <a:schemeClr val="tx2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</a:lstStyle>
          <a:p>
            <a:r>
              <a:rPr lang="en-GB" sz="2400" b="1" dirty="0">
                <a:solidFill>
                  <a:srgbClr val="000000">
                    <a:lumMod val="75000"/>
                    <a:lumOff val="25000"/>
                  </a:srgbClr>
                </a:solidFill>
                <a:latin typeface="Helvetica" pitchFamily="2" charset="0"/>
                <a:cs typeface="Arial" panose="020B0604020202020204" pitchFamily="34" charset="0"/>
              </a:rPr>
              <a:t>Map</a:t>
            </a:r>
            <a:r>
              <a:rPr lang="en-GB" sz="2400" dirty="0">
                <a:solidFill>
                  <a:srgbClr val="000000">
                    <a:lumMod val="75000"/>
                    <a:lumOff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solidFill>
                  <a:srgbClr val="000000">
                    <a:lumMod val="75000"/>
                    <a:lumOff val="25000"/>
                  </a:srgbClr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of Me</a:t>
            </a:r>
            <a:endParaRPr lang="en-US" sz="2400" dirty="0">
              <a:solidFill>
                <a:srgbClr val="000000">
                  <a:lumMod val="75000"/>
                  <a:lumOff val="25000"/>
                </a:srgbClr>
              </a:solidFill>
              <a:latin typeface="Helvetica Light" panose="020B0403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50C4CF8-53B5-CD4C-B244-49E41197CB42}"/>
              </a:ext>
            </a:extLst>
          </p:cNvPr>
          <p:cNvCxnSpPr>
            <a:cxnSpLocks/>
          </p:cNvCxnSpPr>
          <p:nvPr/>
        </p:nvCxnSpPr>
        <p:spPr>
          <a:xfrm>
            <a:off x="6085318" y="565627"/>
            <a:ext cx="0" cy="1329412"/>
          </a:xfrm>
          <a:prstGeom prst="line">
            <a:avLst/>
          </a:prstGeom>
          <a:ln>
            <a:solidFill>
              <a:srgbClr val="DF46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1D61A4DA-5F5C-0648-8CFF-FFC0B9B85A33}"/>
              </a:ext>
            </a:extLst>
          </p:cNvPr>
          <p:cNvCxnSpPr/>
          <p:nvPr/>
        </p:nvCxnSpPr>
        <p:spPr>
          <a:xfrm flipH="1">
            <a:off x="6093970" y="565627"/>
            <a:ext cx="205685" cy="5486"/>
          </a:xfrm>
          <a:prstGeom prst="line">
            <a:avLst/>
          </a:prstGeom>
          <a:ln>
            <a:solidFill>
              <a:srgbClr val="DF46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7" name="Group 56">
            <a:extLst>
              <a:ext uri="{FF2B5EF4-FFF2-40B4-BE49-F238E27FC236}">
                <a16:creationId xmlns:a16="http://schemas.microsoft.com/office/drawing/2014/main" id="{2E5C3CF6-D357-4C44-9ADF-2D7329C7C6C7}"/>
              </a:ext>
            </a:extLst>
          </p:cNvPr>
          <p:cNvGrpSpPr/>
          <p:nvPr/>
        </p:nvGrpSpPr>
        <p:grpSpPr>
          <a:xfrm>
            <a:off x="6293543" y="254802"/>
            <a:ext cx="621653" cy="621653"/>
            <a:chOff x="3785638" y="1499083"/>
            <a:chExt cx="621815" cy="621815"/>
          </a:xfrm>
        </p:grpSpPr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525E1263-76A8-9C4B-A067-D8F397E640FD}"/>
                </a:ext>
              </a:extLst>
            </p:cNvPr>
            <p:cNvSpPr/>
            <p:nvPr/>
          </p:nvSpPr>
          <p:spPr>
            <a:xfrm>
              <a:off x="3785638" y="1499083"/>
              <a:ext cx="621815" cy="62181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72490"/>
              <a:endParaRPr lang="en-US" sz="211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59" name="Graphic 58" descr="Body builder">
              <a:extLst>
                <a:ext uri="{FF2B5EF4-FFF2-40B4-BE49-F238E27FC236}">
                  <a16:creationId xmlns:a16="http://schemas.microsoft.com/office/drawing/2014/main" id="{8C5A0875-80FE-E347-8944-4E3AFB13C58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rcRect/>
            <a:stretch/>
          </p:blipFill>
          <p:spPr>
            <a:xfrm>
              <a:off x="3892437" y="1592821"/>
              <a:ext cx="428271" cy="428271"/>
            </a:xfrm>
            <a:prstGeom prst="rect">
              <a:avLst/>
            </a:prstGeom>
          </p:spPr>
        </p:pic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57ABDBD5-A38A-A246-8847-09AD2BDE30B9}"/>
              </a:ext>
            </a:extLst>
          </p:cNvPr>
          <p:cNvSpPr txBox="1"/>
          <p:nvPr/>
        </p:nvSpPr>
        <p:spPr>
          <a:xfrm>
            <a:off x="7093419" y="328549"/>
            <a:ext cx="3737804" cy="586003"/>
          </a:xfrm>
          <a:prstGeom prst="rect">
            <a:avLst/>
          </a:prstGeom>
          <a:ln>
            <a:noFill/>
          </a:ln>
        </p:spPr>
        <p:txBody>
          <a:bodyPr vert="horz" wrap="none" lIns="91417" tIns="45708" rIns="91417" bIns="45708" rtlCol="0" anchor="t">
            <a:normAutofit/>
          </a:bodyPr>
          <a:lstStyle/>
          <a:p>
            <a:pPr defTabSz="1072490"/>
            <a:r>
              <a:rPr lang="en-US" sz="1200" b="1" dirty="0">
                <a:solidFill>
                  <a:srgbClr val="DF4661"/>
                </a:solidFill>
                <a:latin typeface="Helvetica" pitchFamily="2" charset="0"/>
                <a:cs typeface="Arial Narrow" panose="020B0604020202020204" pitchFamily="34" charset="0"/>
              </a:rPr>
              <a:t>My Strengths &amp; Opportunities</a:t>
            </a:r>
          </a:p>
          <a:p>
            <a:pPr defTabSz="1072490"/>
            <a:r>
              <a:rPr lang="en-US" sz="1200" i="1" dirty="0">
                <a:solidFill>
                  <a:srgbClr val="DF4661"/>
                </a:solidFill>
                <a:latin typeface="Helvetica Light Oblique" panose="020B0403020202020204" pitchFamily="34" charset="0"/>
                <a:cs typeface="Arial Narrow" panose="020B0604020202020204" pitchFamily="34" charset="0"/>
              </a:rPr>
              <a:t>The strengths I bring &amp; my opportunities include….</a:t>
            </a:r>
          </a:p>
          <a:p>
            <a:pPr defTabSz="1072490"/>
            <a:endParaRPr lang="en-US" sz="1200" b="1" i="1" dirty="0">
              <a:solidFill>
                <a:srgbClr val="DF4661"/>
              </a:solidFill>
              <a:latin typeface="Helvetica Light Oblique" panose="020B0403020202020204" pitchFamily="34" charset="0"/>
              <a:cs typeface="Arial Narrow" panose="020B0604020202020204" pitchFamily="34" charset="0"/>
            </a:endParaRP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82D401B-C63F-3B4E-A286-ADCC2F62890F}"/>
              </a:ext>
            </a:extLst>
          </p:cNvPr>
          <p:cNvCxnSpPr>
            <a:cxnSpLocks/>
          </p:cNvCxnSpPr>
          <p:nvPr/>
        </p:nvCxnSpPr>
        <p:spPr>
          <a:xfrm>
            <a:off x="7127564" y="4382018"/>
            <a:ext cx="2478299" cy="1237786"/>
          </a:xfrm>
          <a:prstGeom prst="line">
            <a:avLst/>
          </a:prstGeom>
          <a:ln>
            <a:solidFill>
              <a:srgbClr val="0963A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F08BCA2C-99D7-5E4E-B6BB-E1849E48C1E4}"/>
              </a:ext>
            </a:extLst>
          </p:cNvPr>
          <p:cNvCxnSpPr>
            <a:cxnSpLocks/>
          </p:cNvCxnSpPr>
          <p:nvPr/>
        </p:nvCxnSpPr>
        <p:spPr>
          <a:xfrm flipH="1">
            <a:off x="7041652" y="2427233"/>
            <a:ext cx="1969130" cy="0"/>
          </a:xfrm>
          <a:prstGeom prst="line">
            <a:avLst/>
          </a:prstGeom>
          <a:ln>
            <a:solidFill>
              <a:srgbClr val="DF46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Oval 68">
            <a:extLst>
              <a:ext uri="{FF2B5EF4-FFF2-40B4-BE49-F238E27FC236}">
                <a16:creationId xmlns:a16="http://schemas.microsoft.com/office/drawing/2014/main" id="{5651C60B-921D-1844-9A02-6E21FF9C8224}"/>
              </a:ext>
            </a:extLst>
          </p:cNvPr>
          <p:cNvSpPr>
            <a:spLocks noChangeAspect="1"/>
          </p:cNvSpPr>
          <p:nvPr/>
        </p:nvSpPr>
        <p:spPr>
          <a:xfrm>
            <a:off x="8991827" y="2283271"/>
            <a:ext cx="287926" cy="287926"/>
          </a:xfrm>
          <a:prstGeom prst="ellipse">
            <a:avLst/>
          </a:prstGeom>
          <a:solidFill>
            <a:schemeClr val="bg1"/>
          </a:solidFill>
          <a:ln w="28575">
            <a:solidFill>
              <a:srgbClr val="DF46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2490"/>
            <a:endParaRPr lang="en-US" sz="2111">
              <a:solidFill>
                <a:srgbClr val="FFFFFF"/>
              </a:solidFill>
              <a:latin typeface="Calibri"/>
            </a:endParaRP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ACECDD18-B63F-AE4B-B9B3-C1FAB397DB00}"/>
              </a:ext>
            </a:extLst>
          </p:cNvPr>
          <p:cNvCxnSpPr>
            <a:cxnSpLocks/>
          </p:cNvCxnSpPr>
          <p:nvPr/>
        </p:nvCxnSpPr>
        <p:spPr>
          <a:xfrm flipH="1">
            <a:off x="7246516" y="2752470"/>
            <a:ext cx="2583369" cy="0"/>
          </a:xfrm>
          <a:prstGeom prst="line">
            <a:avLst/>
          </a:prstGeom>
          <a:ln>
            <a:solidFill>
              <a:srgbClr val="219D9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B67DDD2E-971B-B948-B5C5-2CF53A8407EE}"/>
              </a:ext>
            </a:extLst>
          </p:cNvPr>
          <p:cNvGrpSpPr/>
          <p:nvPr/>
        </p:nvGrpSpPr>
        <p:grpSpPr>
          <a:xfrm>
            <a:off x="9728526" y="2441646"/>
            <a:ext cx="621653" cy="621653"/>
            <a:chOff x="4403867" y="2389663"/>
            <a:chExt cx="621815" cy="621815"/>
          </a:xfrm>
        </p:grpSpPr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93B5076A-AC58-5944-B49A-D3CCFBB1F102}"/>
                </a:ext>
              </a:extLst>
            </p:cNvPr>
            <p:cNvSpPr/>
            <p:nvPr/>
          </p:nvSpPr>
          <p:spPr>
            <a:xfrm>
              <a:off x="4403867" y="2389663"/>
              <a:ext cx="621815" cy="6218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19D9A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72490"/>
              <a:endParaRPr lang="en-US" sz="211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73" name="Graphic 72" descr="Handshake">
              <a:extLst>
                <a:ext uri="{FF2B5EF4-FFF2-40B4-BE49-F238E27FC236}">
                  <a16:creationId xmlns:a16="http://schemas.microsoft.com/office/drawing/2014/main" id="{CDE34D34-F0D1-EF4B-9184-B57ABD4BE9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rcRect/>
            <a:stretch/>
          </p:blipFill>
          <p:spPr>
            <a:xfrm>
              <a:off x="4465572" y="2498277"/>
              <a:ext cx="497315" cy="497315"/>
            </a:xfrm>
            <a:prstGeom prst="rect">
              <a:avLst/>
            </a:prstGeom>
          </p:spPr>
        </p:pic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3C24CDB3-8662-FF42-A591-B042D0DFD769}"/>
              </a:ext>
            </a:extLst>
          </p:cNvPr>
          <p:cNvSpPr txBox="1"/>
          <p:nvPr/>
        </p:nvSpPr>
        <p:spPr>
          <a:xfrm>
            <a:off x="7432968" y="2834999"/>
            <a:ext cx="2765039" cy="586003"/>
          </a:xfrm>
          <a:prstGeom prst="rect">
            <a:avLst/>
          </a:prstGeom>
          <a:ln>
            <a:noFill/>
          </a:ln>
        </p:spPr>
        <p:txBody>
          <a:bodyPr vert="horz" wrap="none" lIns="91417" tIns="45708" rIns="91417" bIns="45708" rtlCol="0" anchor="t">
            <a:normAutofit/>
          </a:bodyPr>
          <a:lstStyle/>
          <a:p>
            <a:pPr defTabSz="1072490"/>
            <a:r>
              <a:rPr lang="en-US" sz="1200" b="1" dirty="0">
                <a:solidFill>
                  <a:srgbClr val="219D9A"/>
                </a:solidFill>
                <a:latin typeface="Helvetica" pitchFamily="2" charset="0"/>
                <a:cs typeface="Arial Narrow" panose="020B0604020202020204" pitchFamily="34" charset="0"/>
              </a:rPr>
              <a:t>What to expect of me</a:t>
            </a:r>
          </a:p>
          <a:p>
            <a:pPr defTabSz="1072490"/>
            <a:r>
              <a:rPr lang="en-US" sz="1200" i="1" dirty="0">
                <a:solidFill>
                  <a:srgbClr val="219D9A"/>
                </a:solidFill>
                <a:latin typeface="Helvetica Light Oblique" panose="020B0403020202020204" pitchFamily="34" charset="0"/>
                <a:cs typeface="Arial Narrow" panose="020B0604020202020204" pitchFamily="34" charset="0"/>
              </a:rPr>
              <a:t>You can expect me to….</a:t>
            </a:r>
          </a:p>
          <a:p>
            <a:pPr defTabSz="1072490"/>
            <a:endParaRPr lang="en-US" sz="1200" b="1" i="1" dirty="0">
              <a:solidFill>
                <a:srgbClr val="219D9A"/>
              </a:solidFill>
              <a:latin typeface="Helvetica Light Oblique" panose="020B0403020202020204" pitchFamily="34" charset="0"/>
              <a:cs typeface="Arial Narrow" panose="020B0604020202020204" pitchFamily="34" charset="0"/>
            </a:endParaRP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FB3F04C2-A7EA-2348-B7CB-ABE18BEE21CA}"/>
              </a:ext>
            </a:extLst>
          </p:cNvPr>
          <p:cNvCxnSpPr/>
          <p:nvPr/>
        </p:nvCxnSpPr>
        <p:spPr>
          <a:xfrm flipH="1">
            <a:off x="6149251" y="5536871"/>
            <a:ext cx="205685" cy="5486"/>
          </a:xfrm>
          <a:prstGeom prst="line">
            <a:avLst/>
          </a:prstGeom>
          <a:ln>
            <a:solidFill>
              <a:srgbClr val="0963A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8" name="Group 77">
            <a:extLst>
              <a:ext uri="{FF2B5EF4-FFF2-40B4-BE49-F238E27FC236}">
                <a16:creationId xmlns:a16="http://schemas.microsoft.com/office/drawing/2014/main" id="{FFC5E365-97D9-5941-AFBC-3D4BF9D48111}"/>
              </a:ext>
            </a:extLst>
          </p:cNvPr>
          <p:cNvGrpSpPr/>
          <p:nvPr/>
        </p:nvGrpSpPr>
        <p:grpSpPr>
          <a:xfrm>
            <a:off x="6339804" y="5226046"/>
            <a:ext cx="621653" cy="621653"/>
            <a:chOff x="5028910" y="3265203"/>
            <a:chExt cx="621815" cy="621815"/>
          </a:xfrm>
        </p:grpSpPr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E9FD1B4B-24AE-4546-9E43-25079C3F7FD5}"/>
                </a:ext>
              </a:extLst>
            </p:cNvPr>
            <p:cNvSpPr/>
            <p:nvPr/>
          </p:nvSpPr>
          <p:spPr>
            <a:xfrm>
              <a:off x="5028910" y="3265203"/>
              <a:ext cx="621815" cy="6218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963AB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72490"/>
              <a:endParaRPr lang="en-US" sz="211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80" name="Graphic 79" descr="Shooting star">
              <a:extLst>
                <a:ext uri="{FF2B5EF4-FFF2-40B4-BE49-F238E27FC236}">
                  <a16:creationId xmlns:a16="http://schemas.microsoft.com/office/drawing/2014/main" id="{46B78074-3257-4447-AA39-B2D2A621549D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rcRect/>
            <a:stretch/>
          </p:blipFill>
          <p:spPr>
            <a:xfrm>
              <a:off x="5116711" y="3370124"/>
              <a:ext cx="428271" cy="428271"/>
            </a:xfrm>
            <a:prstGeom prst="rect">
              <a:avLst/>
            </a:prstGeom>
          </p:spPr>
        </p:pic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E87C3D83-67B8-E24C-AE63-905EC6519D01}"/>
              </a:ext>
            </a:extLst>
          </p:cNvPr>
          <p:cNvSpPr txBox="1"/>
          <p:nvPr/>
        </p:nvSpPr>
        <p:spPr>
          <a:xfrm>
            <a:off x="6961455" y="5263441"/>
            <a:ext cx="2429266" cy="586003"/>
          </a:xfrm>
          <a:prstGeom prst="rect">
            <a:avLst/>
          </a:prstGeom>
          <a:ln>
            <a:noFill/>
          </a:ln>
        </p:spPr>
        <p:txBody>
          <a:bodyPr vert="horz" wrap="none" lIns="91417" tIns="45708" rIns="91417" bIns="45708" rtlCol="0" anchor="t">
            <a:normAutofit/>
          </a:bodyPr>
          <a:lstStyle/>
          <a:p>
            <a:pPr defTabSz="1072490"/>
            <a:r>
              <a:rPr lang="en-US" sz="1200" b="1" dirty="0">
                <a:solidFill>
                  <a:srgbClr val="0963AB"/>
                </a:solidFill>
                <a:latin typeface="Helvetica" pitchFamily="2" charset="0"/>
                <a:cs typeface="Arial Narrow" panose="020B0604020202020204" pitchFamily="34" charset="0"/>
              </a:rPr>
              <a:t>Motivators</a:t>
            </a:r>
          </a:p>
          <a:p>
            <a:pPr defTabSz="1072490"/>
            <a:r>
              <a:rPr lang="en-US" sz="1200" i="1" dirty="0">
                <a:solidFill>
                  <a:srgbClr val="0963AB"/>
                </a:solidFill>
                <a:latin typeface="Helvetica Light Oblique" panose="020B0403020202020204" pitchFamily="34" charset="0"/>
                <a:cs typeface="Arial Narrow" panose="020B0604020202020204" pitchFamily="34" charset="0"/>
              </a:rPr>
              <a:t>I am motivated by…</a:t>
            </a:r>
          </a:p>
          <a:p>
            <a:pPr defTabSz="1072490"/>
            <a:endParaRPr lang="en-US" sz="1200" b="1" i="1" dirty="0">
              <a:solidFill>
                <a:srgbClr val="0963AB"/>
              </a:solidFill>
              <a:latin typeface="Helvetica Light Oblique" panose="020B0403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512C3D93-D445-0644-A274-EB4FA39F506D}"/>
              </a:ext>
            </a:extLst>
          </p:cNvPr>
          <p:cNvSpPr>
            <a:spLocks noChangeAspect="1"/>
          </p:cNvSpPr>
          <p:nvPr/>
        </p:nvSpPr>
        <p:spPr>
          <a:xfrm>
            <a:off x="9479717" y="5068883"/>
            <a:ext cx="287926" cy="287926"/>
          </a:xfrm>
          <a:prstGeom prst="ellipse">
            <a:avLst/>
          </a:prstGeom>
          <a:solidFill>
            <a:schemeClr val="bg1"/>
          </a:solidFill>
          <a:ln w="28575">
            <a:solidFill>
              <a:srgbClr val="219D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2490"/>
            <a:endParaRPr lang="en-US" sz="2111">
              <a:solidFill>
                <a:srgbClr val="FFFFFF"/>
              </a:solidFill>
              <a:latin typeface="Calibri"/>
            </a:endParaRP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37D68AB9-EDFF-B44C-A487-8311D6196F50}"/>
              </a:ext>
            </a:extLst>
          </p:cNvPr>
          <p:cNvCxnSpPr>
            <a:cxnSpLocks/>
          </p:cNvCxnSpPr>
          <p:nvPr/>
        </p:nvCxnSpPr>
        <p:spPr>
          <a:xfrm>
            <a:off x="7289342" y="4062112"/>
            <a:ext cx="2209854" cy="1103712"/>
          </a:xfrm>
          <a:prstGeom prst="line">
            <a:avLst/>
          </a:prstGeom>
          <a:ln>
            <a:solidFill>
              <a:srgbClr val="219D9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6" name="Graphic 65" descr="Earth globe: Africa and Europe">
            <a:extLst>
              <a:ext uri="{FF2B5EF4-FFF2-40B4-BE49-F238E27FC236}">
                <a16:creationId xmlns:a16="http://schemas.microsoft.com/office/drawing/2014/main" id="{639C1FFA-BAD3-B74C-BEE8-E99B1E34B704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4454593" y="1979984"/>
            <a:ext cx="2816343" cy="281634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1229B84-700F-4971-BFC0-C56E3D6C0107}"/>
              </a:ext>
            </a:extLst>
          </p:cNvPr>
          <p:cNvSpPr txBox="1"/>
          <p:nvPr/>
        </p:nvSpPr>
        <p:spPr>
          <a:xfrm>
            <a:off x="5027055" y="3017351"/>
            <a:ext cx="1801415" cy="527326"/>
          </a:xfrm>
          <a:prstGeom prst="rect">
            <a:avLst/>
          </a:prstGeom>
          <a:ln>
            <a:noFill/>
          </a:ln>
        </p:spPr>
        <p:txBody>
          <a:bodyPr vert="horz" wrap="square" lIns="91417" tIns="45708" rIns="91417" bIns="45708" rtlCol="0" anchor="t">
            <a:normAutofit/>
          </a:bodyPr>
          <a:lstStyle/>
          <a:p>
            <a:pPr algn="ctr" defTabSz="1072490"/>
            <a:r>
              <a:rPr lang="en-US" sz="1400" dirty="0">
                <a:solidFill>
                  <a:srgbClr val="000000"/>
                </a:solidFill>
                <a:latin typeface="Calibri"/>
              </a:rPr>
              <a:t>YOUR NAME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D6A56F-637D-4915-ABEE-C49DC6C1AA94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8600" y="6240877"/>
            <a:ext cx="1447423" cy="61623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9D0BFC-07A6-7985-8EF3-BC787C822727}"/>
              </a:ext>
            </a:extLst>
          </p:cNvPr>
          <p:cNvSpPr txBox="1"/>
          <p:nvPr/>
        </p:nvSpPr>
        <p:spPr>
          <a:xfrm>
            <a:off x="7067171" y="5708723"/>
            <a:ext cx="3764052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Text here…</a:t>
            </a:r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B97640-1AB7-2F49-94F8-F825485DE184}"/>
              </a:ext>
            </a:extLst>
          </p:cNvPr>
          <p:cNvSpPr txBox="1"/>
          <p:nvPr/>
        </p:nvSpPr>
        <p:spPr>
          <a:xfrm>
            <a:off x="489683" y="738629"/>
            <a:ext cx="4209362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Text here…</a:t>
            </a:r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C3F6B4-88C2-A6E3-E060-8EDC1EF571A1}"/>
              </a:ext>
            </a:extLst>
          </p:cNvPr>
          <p:cNvSpPr txBox="1"/>
          <p:nvPr/>
        </p:nvSpPr>
        <p:spPr>
          <a:xfrm>
            <a:off x="7623844" y="3310529"/>
            <a:ext cx="4209362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Text here…</a:t>
            </a:r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7438AB2-85AB-139F-9490-6017F14945CC}"/>
              </a:ext>
            </a:extLst>
          </p:cNvPr>
          <p:cNvSpPr txBox="1"/>
          <p:nvPr/>
        </p:nvSpPr>
        <p:spPr>
          <a:xfrm>
            <a:off x="100704" y="3234494"/>
            <a:ext cx="4209362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Text here…</a:t>
            </a:r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EFA0DE1-83AC-1782-433C-40D2C65E2D7B}"/>
              </a:ext>
            </a:extLst>
          </p:cNvPr>
          <p:cNvSpPr txBox="1"/>
          <p:nvPr/>
        </p:nvSpPr>
        <p:spPr>
          <a:xfrm>
            <a:off x="7398916" y="929075"/>
            <a:ext cx="4209362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Text here…</a:t>
            </a:r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3A71076-5451-C714-A0A6-D3E8CCB65DE1}"/>
              </a:ext>
            </a:extLst>
          </p:cNvPr>
          <p:cNvSpPr txBox="1"/>
          <p:nvPr/>
        </p:nvSpPr>
        <p:spPr>
          <a:xfrm>
            <a:off x="1744973" y="5779055"/>
            <a:ext cx="3764052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Text here…</a:t>
            </a:r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3901500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4 step process gear powerpoint diagram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33999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82</Words>
  <Application>Microsoft Office PowerPoint</Application>
  <PresentationFormat>Widescreen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Arial</vt:lpstr>
      <vt:lpstr>Bebas Neue</vt:lpstr>
      <vt:lpstr>Calibri</vt:lpstr>
      <vt:lpstr>Helvetica</vt:lpstr>
      <vt:lpstr>Helvetica Light</vt:lpstr>
      <vt:lpstr>Helvetica Light Oblique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 hammett</dc:creator>
  <cp:lastModifiedBy>Tiffany Scott</cp:lastModifiedBy>
  <cp:revision>1</cp:revision>
  <dcterms:created xsi:type="dcterms:W3CDTF">2024-03-25T14:38:04Z</dcterms:created>
  <dcterms:modified xsi:type="dcterms:W3CDTF">2024-03-25T15:39:27Z</dcterms:modified>
</cp:coreProperties>
</file>